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ice"/>
      <p:regular r:id="rId17"/>
    </p:embeddedFont>
    <p:embeddedFont>
      <p:font typeface="Alice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Lora"/>
      <p:regular r:id="rId21"/>
    </p:embeddedFont>
    <p:embeddedFont>
      <p:font typeface="Lora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6736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Representación del Conocimiento y Razonamiento Lógico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338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Este trabajo práctico aborda los siguientes temas: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519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Representación del Conocimiento y Razonamiento Lógico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29411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Estrategias de resolución: Encadenamiento hacia Adelante, Encadenamiento hacia Atrás y Resolución por Contradicción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09921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Representación basada en circuitos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615" y="697825"/>
            <a:ext cx="7684770" cy="1303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Implementación de motores de inferencia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29615" y="2313503"/>
            <a:ext cx="3738086" cy="2667714"/>
          </a:xfrm>
          <a:prstGeom prst="roundRect">
            <a:avLst>
              <a:gd name="adj" fmla="val 1172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938093" y="2521982"/>
            <a:ext cx="3321129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Motor con encadenamiento hacia adelante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38093" y="3298508"/>
            <a:ext cx="3321129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Implementado y probado con las proposiciones del ejercicio 3.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38093" y="4090511"/>
            <a:ext cx="3321129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Resultado: 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✅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¡El objetivo 'a' es verdadero!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6180" y="2313503"/>
            <a:ext cx="3738205" cy="2667714"/>
          </a:xfrm>
          <a:prstGeom prst="roundRect">
            <a:avLst>
              <a:gd name="adj" fmla="val 1172"/>
            </a:avLst>
          </a:prstGeom>
          <a:solidFill>
            <a:srgbClr val="F0EDE6"/>
          </a:solidFill>
          <a:ln/>
        </p:spPr>
      </p:sp>
      <p:sp>
        <p:nvSpPr>
          <p:cNvPr id="9" name="Text 6"/>
          <p:cNvSpPr/>
          <p:nvPr/>
        </p:nvSpPr>
        <p:spPr>
          <a:xfrm>
            <a:off x="4884658" y="2521982"/>
            <a:ext cx="3321248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Motor con encadenamiento hacia atrás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4884658" y="3298508"/>
            <a:ext cx="3321248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Implementado y probado con las proposiciones del ejercicio 3.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884658" y="4090511"/>
            <a:ext cx="3321248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Resultado: 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✅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¡El objetivo 'a' es verdadero!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9615" y="5189696"/>
            <a:ext cx="7684770" cy="2341959"/>
          </a:xfrm>
          <a:prstGeom prst="roundRect">
            <a:avLst>
              <a:gd name="adj" fmla="val 1335"/>
            </a:avLst>
          </a:prstGeom>
          <a:solidFill>
            <a:srgbClr val="F0EDE6"/>
          </a:solidFill>
          <a:ln/>
        </p:spPr>
      </p:sp>
      <p:sp>
        <p:nvSpPr>
          <p:cNvPr id="13" name="Text 10"/>
          <p:cNvSpPr/>
          <p:nvPr/>
        </p:nvSpPr>
        <p:spPr>
          <a:xfrm>
            <a:off x="938093" y="5398175"/>
            <a:ext cx="4407337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Motor de inferencia por contradicción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938093" y="5848945"/>
            <a:ext cx="7267813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Implementado para detectar inconsistencias en el conjunto de proposiciones.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38093" y="6640949"/>
            <a:ext cx="7267813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Resultado: 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✅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La base de conocimiento es inconsistente si asumimos que 'a' es falso, por lo tanto, 'a' es verdadero.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40317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¿Qué es una inferencia?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Una inferencia es el proceso de razonamiento que permite a un sistema de inteligencia artificial deducir conclusiones lógicas a partir de un conjunto de hechos y reglas, aplicando estos a una base de conocimientos.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3211235"/>
            <a:ext cx="6342102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 la habilidad de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generar conocimiento nuevo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analizando y combinando la información que el sistema ya posee, permitiéndole ir más allá de los hechos explícitos para descubrir conocimiento implícito.</a:t>
            </a:r>
            <a:endParaRPr lang="en-US" sz="16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180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Verificación de modelos en la base de conocimientos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7299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Verificar que un modelo se infiere de una base de conocimientos significa asegurar que es una consecuencia lógica de los hechos y reglas existentes.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53947"/>
            <a:ext cx="4196358" cy="3173849"/>
          </a:xfrm>
          <a:prstGeom prst="roundRect">
            <a:avLst>
              <a:gd name="adj" fmla="val 1072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3953947"/>
            <a:ext cx="121920" cy="3173849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6" name="Text 4"/>
          <p:cNvSpPr/>
          <p:nvPr/>
        </p:nvSpPr>
        <p:spPr>
          <a:xfrm>
            <a:off x="1173004" y="42112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Demostración lógica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73004" y="4701659"/>
            <a:ext cx="35598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Construyendo una cadena de razonamiento formal desde las premisas hasta la conclusión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953947"/>
            <a:ext cx="4196358" cy="3173849"/>
          </a:xfrm>
          <a:prstGeom prst="roundRect">
            <a:avLst>
              <a:gd name="adj" fmla="val 1072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16962" y="3953947"/>
            <a:ext cx="121920" cy="3173849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0" name="Text 8"/>
          <p:cNvSpPr/>
          <p:nvPr/>
        </p:nvSpPr>
        <p:spPr>
          <a:xfrm>
            <a:off x="5596176" y="4211241"/>
            <a:ext cx="355985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Resolución por contradicción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96176" y="5055989"/>
            <a:ext cx="355985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Asumiendo que el modelo es falso y demostrando que esta suposición lleva a una inconsistencia con la base de conocimientos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953947"/>
            <a:ext cx="4196358" cy="3173849"/>
          </a:xfrm>
          <a:prstGeom prst="roundRect">
            <a:avLst>
              <a:gd name="adj" fmla="val 1072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40133" y="3953947"/>
            <a:ext cx="121920" cy="3173849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4" name="Text 12"/>
          <p:cNvSpPr/>
          <p:nvPr/>
        </p:nvSpPr>
        <p:spPr>
          <a:xfrm>
            <a:off x="10019348" y="4211241"/>
            <a:ext cx="32120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Interpretación semántica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019348" y="4701659"/>
            <a:ext cx="355985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Evaluando si el modelo es verdadero en todos los escenarios posibles donde la base de conocimientos también lo 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733" y="570905"/>
            <a:ext cx="7330797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Encadenamiento hacia adelante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4733" y="1632109"/>
            <a:ext cx="131809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Base de conocimiento: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4733" y="2196227"/>
            <a:ext cx="131809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R1: b ∧ c → a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4733" y="2599849"/>
            <a:ext cx="131809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R2: d ∧ e → b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4733" y="3003471"/>
            <a:ext cx="131809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R3: g ∧ e → b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4733" y="3407093"/>
            <a:ext cx="131809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R4: e → c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4733" y="3810714"/>
            <a:ext cx="131809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R5: d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4733" y="4214336"/>
            <a:ext cx="131809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R6: 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4733" y="4617958"/>
            <a:ext cx="131809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R7: a ∧ g → f</a:t>
            </a:r>
            <a:endParaRPr lang="en-US" sz="16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33" y="5182076"/>
            <a:ext cx="4393644" cy="828199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931783" y="6217325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Hechos iniciales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931783" y="6665000"/>
            <a:ext cx="397954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R5: d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31783" y="7120414"/>
            <a:ext cx="397954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R6: e</a:t>
            </a:r>
            <a:endParaRPr lang="en-US" sz="1600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378" y="5182076"/>
            <a:ext cx="4393644" cy="828199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5325428" y="6217325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Primera inferencia</a:t>
            </a:r>
            <a:endParaRPr lang="en-US" sz="2000" dirty="0"/>
          </a:p>
        </p:txBody>
      </p:sp>
      <p:sp>
        <p:nvSpPr>
          <p:cNvPr id="17" name="Text 13"/>
          <p:cNvSpPr/>
          <p:nvPr/>
        </p:nvSpPr>
        <p:spPr>
          <a:xfrm>
            <a:off x="5325428" y="6665000"/>
            <a:ext cx="397954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R4: e → c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5325428" y="7120414"/>
            <a:ext cx="397954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R2: d∧e → b</a:t>
            </a:r>
            <a:endParaRPr lang="en-US" sz="1600" dirty="0"/>
          </a:p>
        </p:txBody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022" y="5182076"/>
            <a:ext cx="4393644" cy="828199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719072" y="6217325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Conclusión</a:t>
            </a:r>
            <a:endParaRPr lang="en-US" sz="2000" dirty="0"/>
          </a:p>
        </p:txBody>
      </p:sp>
      <p:sp>
        <p:nvSpPr>
          <p:cNvPr id="21" name="Text 16"/>
          <p:cNvSpPr/>
          <p:nvPr/>
        </p:nvSpPr>
        <p:spPr>
          <a:xfrm>
            <a:off x="9719072" y="6665000"/>
            <a:ext cx="397954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R1: b∧c → a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9719072" y="7120414"/>
            <a:ext cx="397954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= True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4654"/>
            <a:ext cx="71382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Encadenamiento hacia atrás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976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Partiendo de la hipótesis a. Debemos demostrar que b y c son verdaderos: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275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R1: a → b∧c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9452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Que d y e son hechos conocidos implica que b es verdadero: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244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R2: b → d∧e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665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R5: 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087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R6: 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1757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Que e es un hecho conocido implica que c es verdadero: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7427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R4: e → c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22976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Finalmente, dado que b y c son verdaderos, verifico la hipótesis,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es verdadero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322754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Propiedad requerida: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Ambos algoritmos (encadenamiento hacia adelante y hacia atrás) requieren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completitud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para ser efectivos en la derivación de conclusiones.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52032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Esto significa que se puede derivar cualquier hecho que sea lógicamente implicado por la base de conocimientos.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91" y="539829"/>
            <a:ext cx="7102316" cy="613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Demostración por contradicción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6991" y="1545788"/>
            <a:ext cx="1325641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Forma Normal Conjuntiva de la base de conocimiento: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86991" y="2080617"/>
            <a:ext cx="1325641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R1: (-b v -c) v a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86991" y="2463403"/>
            <a:ext cx="1325641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R2: (-d v -e) v b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86991" y="2846189"/>
            <a:ext cx="1325641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R3: (-g v -e) v b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86991" y="3228975"/>
            <a:ext cx="1325641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R4: -e v c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86991" y="3611761"/>
            <a:ext cx="1325641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R5: d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86991" y="3994547"/>
            <a:ext cx="1325641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R6: e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686991" y="4377333"/>
            <a:ext cx="1325641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R7: (-a v -g) v f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686991" y="4912162"/>
            <a:ext cx="1325641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Asumimos: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= Falso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686991" y="5446990"/>
            <a:ext cx="1325641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Font typeface="+mj-lt"/>
              <a:buAutoNum type="arabicPeriod" startAt="1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 la cláusula 4 (-e v c). Por R6 'e' es verdadero, por lo tanto '-e' es falso, así deducimos que 'c' es verdadero.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686991" y="5829776"/>
            <a:ext cx="13256419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Font typeface="+mj-lt"/>
              <a:buAutoNum type="arabicPeriod" startAt="2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 la cláusula 1 (-b v -c v a). Asumiendo 'a' falso y sabemos que 'c' es verdadero, para que la cláusula sea verdadera, '-b' debe ser verdadero, es decir, 'b' es falso.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686991" y="6526649"/>
            <a:ext cx="13256419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Font typeface="+mj-lt"/>
              <a:buAutoNum type="arabicPeriod" startAt="3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 la cláusula 2 (-d v -e v b). Por R5 'd' es verdadero, Por R6 'e' es verdadero y anteriormente concluimos que 'b' es falso. Por tanto todos los literales de la cláusula 2 son falsos.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686991" y="7375565"/>
            <a:ext cx="1325641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Por lo tanto nuestra suposición de que a es falso es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incorrecta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053471"/>
            <a:ext cx="8576905" cy="412265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937790" y="1115258"/>
            <a:ext cx="3898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Representación basada en circuitos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9937790" y="2504361"/>
            <a:ext cx="3898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Diseño con lógica proposicional basada en circuitos para las proposiciones "OrientadoDerecha" y "Agente ubicado en la casilla [1,2]" para el mundo de wumpus de 4x4.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9937790" y="4574024"/>
            <a:ext cx="38988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El circuito evalúa las percepciones "OrientadoDerecha" y "Agente ubicado en la casilla [1,2]", además de las acciones "Disparar", "TomarOro", "Avanzar" y "GirarIzquierda", considerando el estado actual "t" y un estado futuro "t+1".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045" y="582216"/>
            <a:ext cx="5468064" cy="661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Nonograma - Problema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1045" y="1751886"/>
            <a:ext cx="6315908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El nonograma es un juego en el cual se posee un tablero en blanco y cada fila y columna presenta información sobre la longitud de un bloque en dicha fila/columna.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1045" y="2958227"/>
            <a:ext cx="6315908" cy="1354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 leyenda puede indicar más de un número, indicando esto que existen varios bloques de las longitudes mostradas por la leyenda y en el mismo orden, separados por al menos un espacio vacío.</a:t>
            </a:r>
            <a:endParaRPr lang="en-US" sz="16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1067" y="1799511"/>
            <a:ext cx="5974080" cy="60121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6363" y="334923"/>
            <a:ext cx="3331250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Nonograma - Resolución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26363" y="1020008"/>
            <a:ext cx="2265640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Base de conocimiento - Reglas (R)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426363" y="1332071"/>
            <a:ext cx="6740247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R1: [ (1,1) ^ (1,3) ] v [ (1,2) ^ (1,4) ] v [ (1,1) ^ (1,4) ]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26363" y="1636395"/>
            <a:ext cx="6740247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R2: (2,1) ^ (2,2) ^ (2,3) ^ (2,4)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26363" y="1940719"/>
            <a:ext cx="6740247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R3: [ ( (3,1) ^ (3,2) )^(3,4)] v [ (1,1) ^ ( (3,3) ^ (3,4) ) ]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426363" y="2245043"/>
            <a:ext cx="6740247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R4: [ (4,1) ^ (4,2) ^ (4,3) ] v [ (4,2) ^ (4,3) ^ (4,4) ]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426363" y="2549366"/>
            <a:ext cx="6740247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R5: [ (1,1) ^ (2,1) ^ (3,1) ] v [ (2,1) ^ (3,1) ^ (4,1) ]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426363" y="2853690"/>
            <a:ext cx="6740247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R6: [ (1,1) ^ (1,2) ^ (1,3) ] v [ (1,2) ^ (1,3) ^ (1,4) ]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426363" y="3158014"/>
            <a:ext cx="6740247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R7: [ ( (1,3) ^ (2,3) )^(4,3)] v [ (1,3) ^ ( (3,3) ^ (4,3) ) ]</a:t>
            </a:r>
            <a:endParaRPr lang="en-US" sz="950" dirty="0"/>
          </a:p>
        </p:txBody>
      </p:sp>
      <p:sp>
        <p:nvSpPr>
          <p:cNvPr id="11" name="Text 9"/>
          <p:cNvSpPr/>
          <p:nvPr/>
        </p:nvSpPr>
        <p:spPr>
          <a:xfrm>
            <a:off x="426363" y="3462338"/>
            <a:ext cx="6740247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R8: [ (1,4) ^ (2,4) ^ (3,4) ] v [ (2,4) ^ (3,4) ^ (4,4) ]</a:t>
            </a:r>
            <a:endParaRPr lang="en-US" sz="950" dirty="0"/>
          </a:p>
        </p:txBody>
      </p:sp>
      <p:sp>
        <p:nvSpPr>
          <p:cNvPr id="12" name="Text 10"/>
          <p:cNvSpPr/>
          <p:nvPr/>
        </p:nvSpPr>
        <p:spPr>
          <a:xfrm>
            <a:off x="426363" y="3766661"/>
            <a:ext cx="6740247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R9: (2,1) | R10: (2,2) | R11: (2,3) | R12: (2,3)</a:t>
            </a:r>
            <a:endParaRPr lang="en-US" sz="950" dirty="0"/>
          </a:p>
        </p:txBody>
      </p:sp>
      <p:sp>
        <p:nvSpPr>
          <p:cNvPr id="13" name="Text 11"/>
          <p:cNvSpPr/>
          <p:nvPr/>
        </p:nvSpPr>
        <p:spPr>
          <a:xfrm>
            <a:off x="7471410" y="1020008"/>
            <a:ext cx="1522690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Inferencias</a:t>
            </a:r>
            <a:endParaRPr lang="en-US" sz="1150" dirty="0"/>
          </a:p>
        </p:txBody>
      </p:sp>
      <p:sp>
        <p:nvSpPr>
          <p:cNvPr id="14" name="Text 12"/>
          <p:cNvSpPr/>
          <p:nvPr/>
        </p:nvSpPr>
        <p:spPr>
          <a:xfrm>
            <a:off x="7471410" y="1332071"/>
            <a:ext cx="6740247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R13: R2 ^ R10 ⇒ [ (1,3) ^ (2,3) ] ^ (4,1)</a:t>
            </a:r>
            <a:endParaRPr lang="en-US" sz="950" dirty="0"/>
          </a:p>
        </p:txBody>
      </p:sp>
      <p:sp>
        <p:nvSpPr>
          <p:cNvPr id="15" name="Text 13"/>
          <p:cNvSpPr/>
          <p:nvPr/>
        </p:nvSpPr>
        <p:spPr>
          <a:xfrm>
            <a:off x="7471410" y="1636395"/>
            <a:ext cx="6740247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R14: R13 ⇒ [ (1,1) ^ (1,3) ]</a:t>
            </a:r>
            <a:endParaRPr lang="en-US" sz="950" dirty="0"/>
          </a:p>
        </p:txBody>
      </p:sp>
      <p:sp>
        <p:nvSpPr>
          <p:cNvPr id="16" name="Text 14"/>
          <p:cNvSpPr/>
          <p:nvPr/>
        </p:nvSpPr>
        <p:spPr>
          <a:xfrm>
            <a:off x="7471410" y="1940719"/>
            <a:ext cx="6740247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R15: R14 ⇒ [ (1,1) ^ (2,1) ^ (3,1) ]</a:t>
            </a:r>
            <a:endParaRPr lang="en-US" sz="950" dirty="0"/>
          </a:p>
        </p:txBody>
      </p:sp>
      <p:sp>
        <p:nvSpPr>
          <p:cNvPr id="17" name="Text 15"/>
          <p:cNvSpPr/>
          <p:nvPr/>
        </p:nvSpPr>
        <p:spPr>
          <a:xfrm>
            <a:off x="7471410" y="2245043"/>
            <a:ext cx="6740247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R16: R13 ^ R14 ⇒ (2,4) ^ (3,4) ^ (4,4)</a:t>
            </a:r>
            <a:endParaRPr lang="en-US" sz="950" dirty="0"/>
          </a:p>
        </p:txBody>
      </p:sp>
      <p:sp>
        <p:nvSpPr>
          <p:cNvPr id="18" name="Text 16"/>
          <p:cNvSpPr/>
          <p:nvPr/>
        </p:nvSpPr>
        <p:spPr>
          <a:xfrm>
            <a:off x="7471410" y="2549366"/>
            <a:ext cx="6740247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R17: R16 ⇒ (4,2) ^ (4,3) ^ (4,4)</a:t>
            </a:r>
            <a:endParaRPr lang="en-US" sz="950" dirty="0"/>
          </a:p>
        </p:txBody>
      </p:sp>
      <p:sp>
        <p:nvSpPr>
          <p:cNvPr id="19" name="Text 17"/>
          <p:cNvSpPr/>
          <p:nvPr/>
        </p:nvSpPr>
        <p:spPr>
          <a:xfrm>
            <a:off x="7471410" y="2853690"/>
            <a:ext cx="6740247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R18: R16 ^ R17 ⇒ [ ( (3,1) ^ (3,2) )^(3,4)]</a:t>
            </a:r>
            <a:endParaRPr lang="en-US" sz="950" dirty="0"/>
          </a:p>
        </p:txBody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1410" y="3185517"/>
            <a:ext cx="6740247" cy="66646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2025-09-04T13:57:18Z</dcterms:created>
  <dcterms:modified xsi:type="dcterms:W3CDTF">2025-09-04T13:57:18Z</dcterms:modified>
</cp:coreProperties>
</file>